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15"/>
  </p:notesMasterIdLst>
  <p:handoutMasterIdLst>
    <p:handoutMasterId r:id="rId16"/>
  </p:handoutMasterIdLst>
  <p:sldIdLst>
    <p:sldId id="447" r:id="rId3"/>
    <p:sldId id="450" r:id="rId4"/>
    <p:sldId id="448" r:id="rId5"/>
    <p:sldId id="455" r:id="rId6"/>
    <p:sldId id="454" r:id="rId7"/>
    <p:sldId id="451" r:id="rId8"/>
    <p:sldId id="452" r:id="rId9"/>
    <p:sldId id="453" r:id="rId10"/>
    <p:sldId id="456" r:id="rId11"/>
    <p:sldId id="413" r:id="rId12"/>
    <p:sldId id="265" r:id="rId13"/>
    <p:sldId id="435"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73B38-5517-4C50-806E-855288E0E0F1}" v="282" dt="2019-04-22T07:31:45.61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01" autoAdjust="0"/>
  </p:normalViewPr>
  <p:slideViewPr>
    <p:cSldViewPr snapToGrid="0" showGuides="1">
      <p:cViewPr varScale="1">
        <p:scale>
          <a:sx n="90" d="100"/>
          <a:sy n="90" d="100"/>
        </p:scale>
        <p:origin x="576" y="9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Partner logo"/>
          <p:cNvSpPr/>
          <p:nvPr/>
        </p:nvSpPr>
        <p:spPr bwMode="gray">
          <a:xfrm>
            <a:off x="288000" y="6174872"/>
            <a:ext cx="1495080"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Tech-Know School</a:t>
            </a:r>
          </a:p>
        </p:txBody>
      </p:sp>
      <p:sp>
        <p:nvSpPr>
          <p:cNvPr id="8" name="Presentation Title"/>
          <p:cNvSpPr>
            <a:spLocks noGrp="1"/>
          </p:cNvSpPr>
          <p:nvPr>
            <p:ph type="title"/>
          </p:nvPr>
        </p:nvSpPr>
        <p:spPr bwMode="gray">
          <a:xfrm>
            <a:off x="288000" y="3892361"/>
            <a:ext cx="10899174" cy="997196"/>
          </a:xfrm>
        </p:spPr>
        <p:txBody>
          <a:bodyPr/>
          <a:lstStyle/>
          <a:p>
            <a:r>
              <a:rPr lang="en-US" dirty="0"/>
              <a:t>Introduction to Machine Learning 1-0-1</a:t>
            </a:r>
            <a:br>
              <a:rPr lang="en-US" dirty="0"/>
            </a:br>
            <a:br>
              <a:rPr lang="en-US" dirty="0"/>
            </a:br>
            <a:r>
              <a:rPr lang="en-US" sz="1600" b="0" dirty="0"/>
              <a:t>Speaker: Raja Ram Kankipati</a:t>
            </a:r>
            <a:endParaRPr lang="de-DE" sz="1600" b="0" dirty="0">
              <a:solidFill>
                <a:schemeClr val="accent1"/>
              </a:solidFill>
            </a:endParaRPr>
          </a:p>
        </p:txBody>
      </p:sp>
      <p:pic>
        <p:nvPicPr>
          <p:cNvPr id="10" name="Title Image Placeholder">
            <a:extLst>
              <a:ext uri="{FF2B5EF4-FFF2-40B4-BE49-F238E27FC236}">
                <a16:creationId xmlns:a16="http://schemas.microsoft.com/office/drawing/2014/main" id="{6ABE7D25-3386-4720-A94E-81D3F455A4C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5" r="55"/>
          <a:stretch/>
        </p:blipFill>
        <p:spPr>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dergebnis fÃ¼r pubg flight">
            <a:extLst>
              <a:ext uri="{FF2B5EF4-FFF2-40B4-BE49-F238E27FC236}">
                <a16:creationId xmlns:a16="http://schemas.microsoft.com/office/drawing/2014/main" id="{FC7FDD5C-6052-4121-8125-9BDE27891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427BA1-A17E-41A2-AAAF-330E5EF08652}"/>
              </a:ext>
            </a:extLst>
          </p:cNvPr>
          <p:cNvSpPr txBox="1"/>
          <p:nvPr/>
        </p:nvSpPr>
        <p:spPr>
          <a:xfrm>
            <a:off x="1433689" y="327378"/>
            <a:ext cx="519288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PUBG Flight Drop</a:t>
            </a:r>
          </a:p>
        </p:txBody>
      </p:sp>
    </p:spTree>
    <p:extLst>
      <p:ext uri="{BB962C8B-B14F-4D97-AF65-F5344CB8AC3E}">
        <p14:creationId xmlns:p14="http://schemas.microsoft.com/office/powerpoint/2010/main" val="151222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ke, birthday, table, indoor&#10;&#10;Description generated with very high confidence">
            <a:extLst>
              <a:ext uri="{FF2B5EF4-FFF2-40B4-BE49-F238E27FC236}">
                <a16:creationId xmlns:a16="http://schemas.microsoft.com/office/drawing/2014/main" id="{F5D30844-C4C8-41BF-A629-83496E331D2B}"/>
              </a:ext>
            </a:extLst>
          </p:cNvPr>
          <p:cNvPicPr>
            <a:picLocks noChangeAspect="1"/>
          </p:cNvPicPr>
          <p:nvPr/>
        </p:nvPicPr>
        <p:blipFill>
          <a:blip r:embed="rId2"/>
          <a:stretch>
            <a:fillRect/>
          </a:stretch>
        </p:blipFill>
        <p:spPr>
          <a:xfrm>
            <a:off x="1" y="933963"/>
            <a:ext cx="12195174" cy="5913404"/>
          </a:xfrm>
          <a:prstGeom prst="rect">
            <a:avLst/>
          </a:prstGeom>
        </p:spPr>
      </p:pic>
      <p:sp>
        <p:nvSpPr>
          <p:cNvPr id="6" name="Rectangle 5">
            <a:extLst>
              <a:ext uri="{FF2B5EF4-FFF2-40B4-BE49-F238E27FC236}">
                <a16:creationId xmlns:a16="http://schemas.microsoft.com/office/drawing/2014/main" id="{6A24965A-3FA5-440C-92F7-8D82B0506E8C}"/>
              </a:ext>
            </a:extLst>
          </p:cNvPr>
          <p:cNvSpPr/>
          <p:nvPr/>
        </p:nvSpPr>
        <p:spPr>
          <a:xfrm>
            <a:off x="1923966" y="10633"/>
            <a:ext cx="79562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Tech-Know School Island</a:t>
            </a:r>
          </a:p>
        </p:txBody>
      </p:sp>
      <p:sp>
        <p:nvSpPr>
          <p:cNvPr id="7" name="TextBox 6">
            <a:extLst>
              <a:ext uri="{FF2B5EF4-FFF2-40B4-BE49-F238E27FC236}">
                <a16:creationId xmlns:a16="http://schemas.microsoft.com/office/drawing/2014/main" id="{A164C62D-2DE3-438E-88B5-872F512170DC}"/>
              </a:ext>
            </a:extLst>
          </p:cNvPr>
          <p:cNvSpPr txBox="1"/>
          <p:nvPr/>
        </p:nvSpPr>
        <p:spPr>
          <a:xfrm rot="20754279">
            <a:off x="770279" y="3323965"/>
            <a:ext cx="1986844"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Python Intro and Math Foundation</a:t>
            </a:r>
          </a:p>
        </p:txBody>
      </p:sp>
      <p:sp>
        <p:nvSpPr>
          <p:cNvPr id="8" name="TextBox 7">
            <a:extLst>
              <a:ext uri="{FF2B5EF4-FFF2-40B4-BE49-F238E27FC236}">
                <a16:creationId xmlns:a16="http://schemas.microsoft.com/office/drawing/2014/main" id="{8C90C8A2-A732-4C62-A7EC-E7C5F591FBF3}"/>
              </a:ext>
            </a:extLst>
          </p:cNvPr>
          <p:cNvSpPr txBox="1"/>
          <p:nvPr/>
        </p:nvSpPr>
        <p:spPr>
          <a:xfrm>
            <a:off x="2417460" y="1926722"/>
            <a:ext cx="228237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EDA and Visualization</a:t>
            </a:r>
          </a:p>
        </p:txBody>
      </p:sp>
      <p:sp>
        <p:nvSpPr>
          <p:cNvPr id="9" name="TextBox 8">
            <a:extLst>
              <a:ext uri="{FF2B5EF4-FFF2-40B4-BE49-F238E27FC236}">
                <a16:creationId xmlns:a16="http://schemas.microsoft.com/office/drawing/2014/main" id="{2132A15B-9513-48D0-B97D-D5BFE48284DA}"/>
              </a:ext>
            </a:extLst>
          </p:cNvPr>
          <p:cNvSpPr txBox="1"/>
          <p:nvPr/>
        </p:nvSpPr>
        <p:spPr>
          <a:xfrm>
            <a:off x="5197483" y="4513180"/>
            <a:ext cx="212231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Intro to ML and Data Science</a:t>
            </a:r>
          </a:p>
        </p:txBody>
      </p:sp>
      <p:sp>
        <p:nvSpPr>
          <p:cNvPr id="10" name="TextBox 9">
            <a:extLst>
              <a:ext uri="{FF2B5EF4-FFF2-40B4-BE49-F238E27FC236}">
                <a16:creationId xmlns:a16="http://schemas.microsoft.com/office/drawing/2014/main" id="{BC6FCE7B-2D33-4C49-912E-8672754852C8}"/>
              </a:ext>
            </a:extLst>
          </p:cNvPr>
          <p:cNvSpPr txBox="1"/>
          <p:nvPr/>
        </p:nvSpPr>
        <p:spPr>
          <a:xfrm>
            <a:off x="8832734" y="4513180"/>
            <a:ext cx="18495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SAP Leonardo</a:t>
            </a:r>
          </a:p>
        </p:txBody>
      </p:sp>
      <p:sp>
        <p:nvSpPr>
          <p:cNvPr id="11" name="TextBox 10">
            <a:extLst>
              <a:ext uri="{FF2B5EF4-FFF2-40B4-BE49-F238E27FC236}">
                <a16:creationId xmlns:a16="http://schemas.microsoft.com/office/drawing/2014/main" id="{EAA7D30C-3B45-41BB-92F1-170CE20900F9}"/>
              </a:ext>
            </a:extLst>
          </p:cNvPr>
          <p:cNvSpPr txBox="1"/>
          <p:nvPr/>
        </p:nvSpPr>
        <p:spPr>
          <a:xfrm>
            <a:off x="9399658" y="1947989"/>
            <a:ext cx="228237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PAL and APL</a:t>
            </a:r>
          </a:p>
        </p:txBody>
      </p:sp>
      <p:sp>
        <p:nvSpPr>
          <p:cNvPr id="16" name="TextBox 15">
            <a:extLst>
              <a:ext uri="{FF2B5EF4-FFF2-40B4-BE49-F238E27FC236}">
                <a16:creationId xmlns:a16="http://schemas.microsoft.com/office/drawing/2014/main" id="{4E195333-3632-4299-B786-0E0812FF0895}"/>
              </a:ext>
            </a:extLst>
          </p:cNvPr>
          <p:cNvSpPr txBox="1"/>
          <p:nvPr/>
        </p:nvSpPr>
        <p:spPr>
          <a:xfrm>
            <a:off x="5902074" y="1926723"/>
            <a:ext cx="188524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ML Algorithms</a:t>
            </a:r>
          </a:p>
        </p:txBody>
      </p:sp>
    </p:spTree>
    <p:extLst>
      <p:ext uri="{BB962C8B-B14F-4D97-AF65-F5344CB8AC3E}">
        <p14:creationId xmlns:p14="http://schemas.microsoft.com/office/powerpoint/2010/main" val="340899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aveen C">
            <a:extLst>
              <a:ext uri="{FF2B5EF4-FFF2-40B4-BE49-F238E27FC236}">
                <a16:creationId xmlns:a16="http://schemas.microsoft.com/office/drawing/2014/main" id="{66E82DAD-84CC-4196-8A5C-AC6197237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363" y="3293640"/>
            <a:ext cx="1222786" cy="12227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miling for the camera&#10;&#10;Description generated with very high confidence">
            <a:extLst>
              <a:ext uri="{FF2B5EF4-FFF2-40B4-BE49-F238E27FC236}">
                <a16:creationId xmlns:a16="http://schemas.microsoft.com/office/drawing/2014/main" id="{323B7C74-0724-482C-8A9C-A2A8E2BA67DD}"/>
              </a:ext>
            </a:extLst>
          </p:cNvPr>
          <p:cNvPicPr>
            <a:picLocks noChangeAspect="1"/>
          </p:cNvPicPr>
          <p:nvPr/>
        </p:nvPicPr>
        <p:blipFill>
          <a:blip r:embed="rId3"/>
          <a:stretch>
            <a:fillRect/>
          </a:stretch>
        </p:blipFill>
        <p:spPr>
          <a:xfrm>
            <a:off x="9768911" y="3220211"/>
            <a:ext cx="1222601" cy="1222601"/>
          </a:xfrm>
          <a:prstGeom prst="rect">
            <a:avLst/>
          </a:prstGeom>
        </p:spPr>
      </p:pic>
      <p:pic>
        <p:nvPicPr>
          <p:cNvPr id="9" name="Picture 8" descr="A person posing for the camera&#10;&#10;Description generated with very high confidence">
            <a:extLst>
              <a:ext uri="{FF2B5EF4-FFF2-40B4-BE49-F238E27FC236}">
                <a16:creationId xmlns:a16="http://schemas.microsoft.com/office/drawing/2014/main" id="{B5AFBFE3-D1A2-4779-9E3C-136622252FEA}"/>
              </a:ext>
            </a:extLst>
          </p:cNvPr>
          <p:cNvPicPr>
            <a:picLocks/>
          </p:cNvPicPr>
          <p:nvPr/>
        </p:nvPicPr>
        <p:blipFill rotWithShape="1">
          <a:blip r:embed="rId4"/>
          <a:srcRect l="11585" t="1" b="49165"/>
          <a:stretch/>
        </p:blipFill>
        <p:spPr>
          <a:xfrm>
            <a:off x="7274525" y="1926841"/>
            <a:ext cx="1199255" cy="1222601"/>
          </a:xfrm>
          <a:prstGeom prst="rect">
            <a:avLst/>
          </a:prstGeom>
        </p:spPr>
      </p:pic>
      <p:pic>
        <p:nvPicPr>
          <p:cNvPr id="11" name="Picture 10" descr="A person posing for the camera&#10;&#10;Description generated with very high confidence">
            <a:extLst>
              <a:ext uri="{FF2B5EF4-FFF2-40B4-BE49-F238E27FC236}">
                <a16:creationId xmlns:a16="http://schemas.microsoft.com/office/drawing/2014/main" id="{A6F89B34-8A4F-421E-BBAD-C443E1CD1602}"/>
              </a:ext>
            </a:extLst>
          </p:cNvPr>
          <p:cNvPicPr>
            <a:picLocks/>
          </p:cNvPicPr>
          <p:nvPr/>
        </p:nvPicPr>
        <p:blipFill rotWithShape="1">
          <a:blip r:embed="rId5"/>
          <a:srcRect t="4748" r="37445" b="20504"/>
          <a:stretch/>
        </p:blipFill>
        <p:spPr>
          <a:xfrm>
            <a:off x="2522141" y="1926841"/>
            <a:ext cx="1199255" cy="1222601"/>
          </a:xfrm>
          <a:prstGeom prst="rect">
            <a:avLst/>
          </a:prstGeom>
        </p:spPr>
      </p:pic>
      <p:sp>
        <p:nvSpPr>
          <p:cNvPr id="12" name="Rectangle 11">
            <a:extLst>
              <a:ext uri="{FF2B5EF4-FFF2-40B4-BE49-F238E27FC236}">
                <a16:creationId xmlns:a16="http://schemas.microsoft.com/office/drawing/2014/main" id="{D0755A2D-400E-40A0-8EEC-B57A06F68260}"/>
              </a:ext>
            </a:extLst>
          </p:cNvPr>
          <p:cNvSpPr/>
          <p:nvPr/>
        </p:nvSpPr>
        <p:spPr>
          <a:xfrm>
            <a:off x="2250578" y="3361393"/>
            <a:ext cx="1713282" cy="984885"/>
          </a:xfrm>
          <a:prstGeom prst="rect">
            <a:avLst/>
          </a:prstGeom>
          <a:noFill/>
        </p:spPr>
        <p:txBody>
          <a:bodyPr wrap="square" lIns="91440" tIns="45720" rIns="91440" bIns="45720">
            <a:spAutoFit/>
          </a:bodyPr>
          <a:lstStyle/>
          <a:p>
            <a:pPr algn="ctr"/>
            <a:r>
              <a:rPr lang="en-US" sz="1600" dirty="0">
                <a:ln w="0"/>
                <a:effectLst>
                  <a:outerShdw blurRad="38100" dist="19050" dir="2700000" algn="tl" rotWithShape="0">
                    <a:schemeClr val="dk1">
                      <a:alpha val="40000"/>
                    </a:schemeClr>
                  </a:outerShdw>
                </a:effectLst>
              </a:rPr>
              <a:t>Abhik Shome</a:t>
            </a:r>
            <a:endParaRPr lang="en-US" sz="1600" b="0" cap="none" spc="0" dirty="0">
              <a:ln w="0"/>
              <a:solidFill>
                <a:schemeClr val="tx1"/>
              </a:solidFill>
              <a:effectLst>
                <a:outerShdw blurRad="38100" dist="19050" dir="2700000" algn="tl" rotWithShape="0">
                  <a:schemeClr val="dk1">
                    <a:alpha val="40000"/>
                  </a:schemeClr>
                </a:outerShdw>
              </a:effectLst>
            </a:endParaRPr>
          </a:p>
          <a:p>
            <a:pPr algn="ctr"/>
            <a:r>
              <a:rPr lang="en-US" sz="1400" dirty="0">
                <a:ln w="0"/>
                <a:effectLst>
                  <a:outerShdw blurRad="38100" dist="19050" dir="2700000" algn="tl" rotWithShape="0">
                    <a:schemeClr val="dk1">
                      <a:alpha val="40000"/>
                    </a:schemeClr>
                  </a:outerShdw>
                </a:effectLst>
              </a:rPr>
              <a:t>Dev Manager: </a:t>
            </a:r>
            <a:r>
              <a:rPr lang="en-US" sz="1400" dirty="0"/>
              <a:t>Industry Cloud and CD</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E734B763-C3E2-4B15-920A-D9F4663B4E5F}"/>
              </a:ext>
            </a:extLst>
          </p:cNvPr>
          <p:cNvSpPr/>
          <p:nvPr/>
        </p:nvSpPr>
        <p:spPr>
          <a:xfrm>
            <a:off x="4511528" y="4730036"/>
            <a:ext cx="1728455"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C Praveen</a:t>
            </a:r>
          </a:p>
          <a:p>
            <a:pPr algn="ctr"/>
            <a:r>
              <a:rPr lang="en-US" sz="1400" dirty="0">
                <a:ln w="0"/>
                <a:effectLst>
                  <a:outerShdw blurRad="38100" dist="19050" dir="2700000" algn="tl" rotWithShape="0">
                    <a:schemeClr val="dk1">
                      <a:alpha val="40000"/>
                    </a:schemeClr>
                  </a:outerShdw>
                </a:effectLst>
              </a:rPr>
              <a:t>Dev Manager: </a:t>
            </a:r>
            <a:r>
              <a:rPr lang="en-US" sz="1400" dirty="0"/>
              <a:t>ICD FND &amp; APPS FMS</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BA14F7E6-46CB-44FB-BE75-5322E43134DD}"/>
              </a:ext>
            </a:extLst>
          </p:cNvPr>
          <p:cNvSpPr/>
          <p:nvPr/>
        </p:nvSpPr>
        <p:spPr>
          <a:xfrm>
            <a:off x="7082957" y="3429000"/>
            <a:ext cx="1582390"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V Deepa</a:t>
            </a:r>
          </a:p>
          <a:p>
            <a:pPr algn="ctr"/>
            <a:r>
              <a:rPr lang="en-US" sz="1400" dirty="0">
                <a:ln w="0"/>
                <a:effectLst>
                  <a:outerShdw blurRad="38100" dist="19050" dir="2700000" algn="tl" rotWithShape="0">
                    <a:schemeClr val="dk1">
                      <a:alpha val="40000"/>
                    </a:schemeClr>
                  </a:outerShdw>
                </a:effectLst>
              </a:rPr>
              <a:t>Dev Manager: </a:t>
            </a:r>
            <a:r>
              <a:rPr lang="en-US" sz="1400" dirty="0"/>
              <a:t>S4 Procure</a:t>
            </a:r>
            <a:endParaRPr lang="en-US" sz="140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9A77BED6-0D69-48F9-8647-AB2ED9871251}"/>
              </a:ext>
            </a:extLst>
          </p:cNvPr>
          <p:cNvSpPr/>
          <p:nvPr/>
        </p:nvSpPr>
        <p:spPr>
          <a:xfrm>
            <a:off x="9586620" y="4606925"/>
            <a:ext cx="1587182" cy="769441"/>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Pinki Pachisia</a:t>
            </a:r>
          </a:p>
          <a:p>
            <a:pPr algn="ctr"/>
            <a:r>
              <a:rPr lang="en-US" sz="1400" dirty="0">
                <a:ln w="0"/>
                <a:effectLst>
                  <a:outerShdw blurRad="38100" dist="19050" dir="2700000" algn="tl" rotWithShape="0">
                    <a:schemeClr val="dk1">
                      <a:alpha val="40000"/>
                    </a:schemeClr>
                  </a:outerShdw>
                </a:effectLst>
              </a:rPr>
              <a:t>Dev Manager: </a:t>
            </a:r>
            <a:r>
              <a:rPr lang="en-US" sz="1400" dirty="0"/>
              <a:t>S4 Produce</a:t>
            </a:r>
            <a:endParaRPr lang="en-US" sz="140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A05CD9-7FB4-4694-A629-3FEFC76F4FCB}"/>
              </a:ext>
            </a:extLst>
          </p:cNvPr>
          <p:cNvSpPr/>
          <p:nvPr/>
        </p:nvSpPr>
        <p:spPr>
          <a:xfrm>
            <a:off x="3721396" y="169160"/>
            <a:ext cx="5940046" cy="1200329"/>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Tech-Know School Core Team</a:t>
            </a:r>
          </a:p>
        </p:txBody>
      </p:sp>
      <p:pic>
        <p:nvPicPr>
          <p:cNvPr id="2050" name="Picture 2" descr="Ankush Mane">
            <a:extLst>
              <a:ext uri="{FF2B5EF4-FFF2-40B4-BE49-F238E27FC236}">
                <a16:creationId xmlns:a16="http://schemas.microsoft.com/office/drawing/2014/main" id="{9B60908B-D768-490B-8A20-5583E134F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46" y="435077"/>
            <a:ext cx="903618" cy="90361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A445BD2-0D96-4E2B-A4FD-EDA69C6A59B9}"/>
              </a:ext>
            </a:extLst>
          </p:cNvPr>
          <p:cNvSpPr/>
          <p:nvPr/>
        </p:nvSpPr>
        <p:spPr>
          <a:xfrm>
            <a:off x="84414" y="1707145"/>
            <a:ext cx="1713282" cy="984885"/>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Ankush Mane</a:t>
            </a:r>
          </a:p>
          <a:p>
            <a:pPr algn="ctr"/>
            <a:r>
              <a:rPr lang="en-US" sz="1400" dirty="0">
                <a:ln w="0"/>
                <a:effectLst>
                  <a:outerShdw blurRad="38100" dist="19050" dir="2700000" algn="tl" rotWithShape="0">
                    <a:schemeClr val="dk1">
                      <a:alpha val="40000"/>
                    </a:schemeClr>
                  </a:outerShdw>
                </a:effectLst>
              </a:rPr>
              <a:t>Bridge Lead, CPO and Dev Manager GS</a:t>
            </a:r>
            <a:endParaRPr lang="en-US" sz="1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3869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753D6-5CB9-4FF1-8AF8-99003C808511}"/>
              </a:ext>
            </a:extLst>
          </p:cNvPr>
          <p:cNvSpPr txBox="1"/>
          <p:nvPr/>
        </p:nvSpPr>
        <p:spPr>
          <a:xfrm>
            <a:off x="531628" y="382772"/>
            <a:ext cx="662408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Technical Evangelists 	</a:t>
            </a:r>
          </a:p>
        </p:txBody>
      </p:sp>
      <p:pic>
        <p:nvPicPr>
          <p:cNvPr id="2" name="Picture 1">
            <a:extLst>
              <a:ext uri="{FF2B5EF4-FFF2-40B4-BE49-F238E27FC236}">
                <a16:creationId xmlns:a16="http://schemas.microsoft.com/office/drawing/2014/main" id="{27CE9447-C3A2-42C1-8FDE-A56095552241}"/>
              </a:ext>
            </a:extLst>
          </p:cNvPr>
          <p:cNvPicPr>
            <a:picLocks/>
          </p:cNvPicPr>
          <p:nvPr/>
        </p:nvPicPr>
        <p:blipFill rotWithShape="1">
          <a:blip r:embed="rId2"/>
          <a:srcRect l="29455" t="11509" r="13257"/>
          <a:stretch/>
        </p:blipFill>
        <p:spPr>
          <a:xfrm>
            <a:off x="274320" y="1500892"/>
            <a:ext cx="4974336" cy="4974336"/>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F72BAB4-40DA-4294-83EE-FB41079DECCA}"/>
              </a:ext>
            </a:extLst>
          </p:cNvPr>
          <p:cNvSpPr/>
          <p:nvPr/>
        </p:nvSpPr>
        <p:spPr>
          <a:xfrm>
            <a:off x="5580137" y="2556899"/>
            <a:ext cx="6096000" cy="2862322"/>
          </a:xfrm>
          <a:prstGeom prst="rect">
            <a:avLst/>
          </a:prstGeom>
        </p:spPr>
        <p:txBody>
          <a:bodyPr>
            <a:spAutoFit/>
          </a:bodyPr>
          <a:lstStyle/>
          <a:p>
            <a:pPr marR="0" lvl="0">
              <a:spcBef>
                <a:spcPts val="0"/>
              </a:spcBef>
              <a:spcAft>
                <a:spcPts val="0"/>
              </a:spcAft>
            </a:pPr>
            <a:r>
              <a:rPr lang="en-US" sz="1800" b="1" dirty="0">
                <a:latin typeface="+mj-lt"/>
                <a:ea typeface="Times New Roman" panose="02020603050405020304" pitchFamily="18" charset="0"/>
              </a:rPr>
              <a:t>Team</a:t>
            </a:r>
            <a:r>
              <a:rPr lang="en-US" sz="1800" dirty="0">
                <a:latin typeface="+mj-lt"/>
                <a:ea typeface="Times New Roman" panose="02020603050405020304" pitchFamily="18" charset="0"/>
              </a:rPr>
              <a:t>: ICD Oil &amp; Gas and Mill Products</a:t>
            </a:r>
            <a:endParaRPr lang="en-US" sz="1800" dirty="0">
              <a:latin typeface="+mj-lt"/>
              <a:ea typeface="Calibri" panose="020F0502020204030204" pitchFamily="34" charset="0"/>
            </a:endParaRPr>
          </a:p>
          <a:p>
            <a:pPr marR="0" lvl="0">
              <a:spcBef>
                <a:spcPts val="0"/>
              </a:spcBef>
              <a:spcAft>
                <a:spcPts val="0"/>
              </a:spcAft>
            </a:pPr>
            <a:endParaRPr lang="en-US" sz="1800" b="1" dirty="0">
              <a:latin typeface="+mj-lt"/>
              <a:ea typeface="Times New Roman" panose="02020603050405020304" pitchFamily="18" charset="0"/>
            </a:endParaRPr>
          </a:p>
          <a:p>
            <a:pPr marR="0" lvl="0" algn="just">
              <a:spcBef>
                <a:spcPts val="0"/>
              </a:spcBef>
              <a:spcAft>
                <a:spcPts val="0"/>
              </a:spcAft>
            </a:pPr>
            <a:r>
              <a:rPr lang="en-US" sz="1800" b="1" dirty="0">
                <a:latin typeface="+mj-lt"/>
                <a:ea typeface="Times New Roman" panose="02020603050405020304" pitchFamily="18" charset="0"/>
              </a:rPr>
              <a:t>Weapons</a:t>
            </a:r>
            <a:r>
              <a:rPr lang="en-US" sz="1800" dirty="0">
                <a:latin typeface="+mj-lt"/>
                <a:ea typeface="Times New Roman" panose="02020603050405020304" pitchFamily="18" charset="0"/>
              </a:rPr>
              <a:t>: </a:t>
            </a:r>
          </a:p>
          <a:p>
            <a:pPr marR="0" lvl="0" algn="just">
              <a:spcBef>
                <a:spcPts val="0"/>
              </a:spcBef>
              <a:spcAft>
                <a:spcPts val="0"/>
              </a:spcAft>
            </a:pPr>
            <a:r>
              <a:rPr lang="en-US" sz="1800" dirty="0">
                <a:latin typeface="+mj-lt"/>
                <a:ea typeface="Times New Roman" panose="02020603050405020304" pitchFamily="18" charset="0"/>
              </a:rPr>
              <a:t>Python, Math, EDA, Visualization, Machine learning </a:t>
            </a:r>
            <a:endParaRPr lang="en-US" sz="1800" dirty="0">
              <a:latin typeface="+mj-lt"/>
              <a:ea typeface="Calibri" panose="020F0502020204030204" pitchFamily="34" charset="0"/>
            </a:endParaRPr>
          </a:p>
          <a:p>
            <a:pPr marR="0" lvl="0">
              <a:spcBef>
                <a:spcPts val="0"/>
              </a:spcBef>
              <a:spcAft>
                <a:spcPts val="0"/>
              </a:spcAft>
            </a:pPr>
            <a:endParaRPr lang="en-US" sz="1800" b="1" dirty="0">
              <a:latin typeface="+mj-lt"/>
              <a:ea typeface="Times New Roman" panose="02020603050405020304" pitchFamily="18" charset="0"/>
            </a:endParaRPr>
          </a:p>
          <a:p>
            <a:pPr marR="0" lvl="0">
              <a:spcBef>
                <a:spcPts val="0"/>
              </a:spcBef>
              <a:spcAft>
                <a:spcPts val="0"/>
              </a:spcAft>
            </a:pPr>
            <a:r>
              <a:rPr lang="en-US" sz="1800" b="1" dirty="0">
                <a:latin typeface="+mj-lt"/>
                <a:ea typeface="Times New Roman" panose="02020603050405020304" pitchFamily="18" charset="0"/>
              </a:rPr>
              <a:t>Why as a ML Trainer</a:t>
            </a:r>
            <a:r>
              <a:rPr lang="en-US" sz="1800" dirty="0">
                <a:latin typeface="+mj-lt"/>
                <a:ea typeface="Times New Roman" panose="02020603050405020304" pitchFamily="18" charset="0"/>
              </a:rPr>
              <a:t>: </a:t>
            </a:r>
          </a:p>
          <a:p>
            <a:pPr marR="0" lvl="0" algn="just">
              <a:spcBef>
                <a:spcPts val="0"/>
              </a:spcBef>
              <a:spcAft>
                <a:spcPts val="0"/>
              </a:spcAft>
            </a:pPr>
            <a:r>
              <a:rPr lang="en-US" sz="1800" dirty="0">
                <a:effectLst/>
                <a:latin typeface="+mj-lt"/>
                <a:ea typeface="Calibri" panose="020F0502020204030204" pitchFamily="34" charset="0"/>
              </a:rPr>
              <a:t>Sharing is caring</a:t>
            </a:r>
            <a:r>
              <a:rPr lang="en-US" sz="1800" dirty="0">
                <a:latin typeface="+mj-lt"/>
                <a:ea typeface="Calibri" panose="020F0502020204030204" pitchFamily="34" charset="0"/>
              </a:rPr>
              <a:t>, I always believed in the philosophy. My interest in teaching made me to choose this platform. </a:t>
            </a:r>
          </a:p>
          <a:p>
            <a:pPr marR="0" lvl="0" algn="just">
              <a:spcBef>
                <a:spcPts val="0"/>
              </a:spcBef>
              <a:spcAft>
                <a:spcPts val="0"/>
              </a:spcAft>
            </a:pPr>
            <a:r>
              <a:rPr lang="en-US" sz="1800" dirty="0">
                <a:effectLst/>
                <a:latin typeface="+mj-lt"/>
                <a:ea typeface="Calibri" panose="020F0502020204030204" pitchFamily="34" charset="0"/>
              </a:rPr>
              <a:t>I am very lucky to be part of the team</a:t>
            </a:r>
            <a:r>
              <a:rPr lang="en-US" sz="1800" dirty="0">
                <a:latin typeface="+mj-lt"/>
                <a:ea typeface="Calibri" panose="020F0502020204030204" pitchFamily="34" charset="0"/>
              </a:rPr>
              <a:t>. Learning never ends and now it is going to start again </a:t>
            </a:r>
            <a:r>
              <a:rPr lang="en-US" sz="1800" dirty="0">
                <a:latin typeface="+mj-lt"/>
                <a:ea typeface="Calibri" panose="020F0502020204030204" pitchFamily="34" charset="0"/>
                <a:sym typeface="Wingdings" panose="05000000000000000000" pitchFamily="2" charset="2"/>
              </a:rPr>
              <a:t>.</a:t>
            </a:r>
            <a:endParaRPr lang="en-US" sz="1800" dirty="0">
              <a:effectLst/>
              <a:latin typeface="+mj-lt"/>
              <a:ea typeface="Calibri" panose="020F0502020204030204" pitchFamily="34" charset="0"/>
            </a:endParaRPr>
          </a:p>
        </p:txBody>
      </p:sp>
      <p:sp>
        <p:nvSpPr>
          <p:cNvPr id="6" name="Rectangle 5">
            <a:extLst>
              <a:ext uri="{FF2B5EF4-FFF2-40B4-BE49-F238E27FC236}">
                <a16:creationId xmlns:a16="http://schemas.microsoft.com/office/drawing/2014/main" id="{B3BB0E5B-102C-4305-AF49-396C5F650A43}"/>
              </a:ext>
            </a:extLst>
          </p:cNvPr>
          <p:cNvSpPr/>
          <p:nvPr/>
        </p:nvSpPr>
        <p:spPr>
          <a:xfrm>
            <a:off x="5580137" y="1721150"/>
            <a:ext cx="4262705"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Raja Ram Kankipati</a:t>
            </a:r>
          </a:p>
        </p:txBody>
      </p:sp>
    </p:spTree>
    <p:extLst>
      <p:ext uri="{BB962C8B-B14F-4D97-AF65-F5344CB8AC3E}">
        <p14:creationId xmlns:p14="http://schemas.microsoft.com/office/powerpoint/2010/main" val="27555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753D6-5CB9-4FF1-8AF8-99003C808511}"/>
              </a:ext>
            </a:extLst>
          </p:cNvPr>
          <p:cNvSpPr txBox="1"/>
          <p:nvPr/>
        </p:nvSpPr>
        <p:spPr>
          <a:xfrm>
            <a:off x="531628" y="382772"/>
            <a:ext cx="662408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Technical Evangelists 	</a:t>
            </a:r>
          </a:p>
        </p:txBody>
      </p:sp>
      <p:pic>
        <p:nvPicPr>
          <p:cNvPr id="6" name="Picture 5" descr="A person smiling for the camera&#10;&#10;Description generated with very high confidence">
            <a:extLst>
              <a:ext uri="{FF2B5EF4-FFF2-40B4-BE49-F238E27FC236}">
                <a16:creationId xmlns:a16="http://schemas.microsoft.com/office/drawing/2014/main" id="{654B4564-5454-4BC5-A4CD-9381ADA3A62A}"/>
              </a:ext>
            </a:extLst>
          </p:cNvPr>
          <p:cNvPicPr>
            <a:picLocks/>
          </p:cNvPicPr>
          <p:nvPr/>
        </p:nvPicPr>
        <p:blipFill rotWithShape="1">
          <a:blip r:embed="rId2"/>
          <a:srcRect t="4177" b="29944"/>
          <a:stretch/>
        </p:blipFill>
        <p:spPr>
          <a:xfrm>
            <a:off x="152123" y="1500892"/>
            <a:ext cx="4974336" cy="497433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83BD8CCA-6D6F-48E2-AEB9-61F4B0F2C65E}"/>
              </a:ext>
            </a:extLst>
          </p:cNvPr>
          <p:cNvSpPr/>
          <p:nvPr/>
        </p:nvSpPr>
        <p:spPr>
          <a:xfrm>
            <a:off x="5580137" y="2363919"/>
            <a:ext cx="6096000" cy="2031325"/>
          </a:xfrm>
          <a:prstGeom prst="rect">
            <a:avLst/>
          </a:prstGeom>
        </p:spPr>
        <p:txBody>
          <a:bodyPr>
            <a:spAutoFit/>
          </a:bodyPr>
          <a:lstStyle/>
          <a:p>
            <a:pPr marR="0" lvl="0">
              <a:spcBef>
                <a:spcPts val="0"/>
              </a:spcBef>
              <a:spcAft>
                <a:spcPts val="0"/>
              </a:spcAft>
            </a:pPr>
            <a:r>
              <a:rPr lang="en-US" sz="1800" b="1" dirty="0">
                <a:latin typeface="+mj-lt"/>
                <a:ea typeface="Times New Roman" panose="02020603050405020304" pitchFamily="18" charset="0"/>
              </a:rPr>
              <a:t>Team</a:t>
            </a:r>
            <a:r>
              <a:rPr lang="en-US" sz="1800" dirty="0">
                <a:latin typeface="+mj-lt"/>
                <a:ea typeface="Times New Roman" panose="02020603050405020304" pitchFamily="18" charset="0"/>
              </a:rPr>
              <a:t>: Digital Manufacturing S4 Produce</a:t>
            </a:r>
            <a:endParaRPr lang="en-US" sz="1800" dirty="0">
              <a:latin typeface="+mj-lt"/>
              <a:ea typeface="Calibri" panose="020F0502020204030204" pitchFamily="34" charset="0"/>
            </a:endParaRPr>
          </a:p>
          <a:p>
            <a:pPr marR="0" lvl="0">
              <a:spcBef>
                <a:spcPts val="0"/>
              </a:spcBef>
              <a:spcAft>
                <a:spcPts val="0"/>
              </a:spcAft>
            </a:pPr>
            <a:endParaRPr lang="en-US" sz="1800" b="1" dirty="0">
              <a:latin typeface="+mj-lt"/>
              <a:ea typeface="Times New Roman" panose="02020603050405020304" pitchFamily="18" charset="0"/>
            </a:endParaRPr>
          </a:p>
          <a:p>
            <a:pPr marR="0" lvl="0" algn="just">
              <a:spcBef>
                <a:spcPts val="0"/>
              </a:spcBef>
              <a:spcAft>
                <a:spcPts val="0"/>
              </a:spcAft>
            </a:pPr>
            <a:r>
              <a:rPr lang="en-US" sz="1800" b="1" dirty="0">
                <a:latin typeface="+mj-lt"/>
                <a:ea typeface="Times New Roman" panose="02020603050405020304" pitchFamily="18" charset="0"/>
              </a:rPr>
              <a:t>Weapons</a:t>
            </a:r>
            <a:r>
              <a:rPr lang="en-US" sz="1800" dirty="0">
                <a:latin typeface="+mj-lt"/>
                <a:ea typeface="Times New Roman" panose="02020603050405020304" pitchFamily="18" charset="0"/>
              </a:rPr>
              <a:t>: </a:t>
            </a:r>
          </a:p>
          <a:p>
            <a:pPr marR="0" lvl="0" algn="just">
              <a:spcBef>
                <a:spcPts val="0"/>
              </a:spcBef>
              <a:spcAft>
                <a:spcPts val="0"/>
              </a:spcAft>
            </a:pPr>
            <a:r>
              <a:rPr lang="en-US" sz="1800" dirty="0">
                <a:latin typeface="+mj-lt"/>
                <a:ea typeface="Times New Roman" panose="02020603050405020304" pitchFamily="18" charset="0"/>
              </a:rPr>
              <a:t>Python and Deep learning </a:t>
            </a:r>
          </a:p>
          <a:p>
            <a:pPr marR="0" lvl="0" algn="just">
              <a:spcBef>
                <a:spcPts val="0"/>
              </a:spcBef>
              <a:spcAft>
                <a:spcPts val="0"/>
              </a:spcAft>
            </a:pPr>
            <a:endParaRPr lang="en-US" sz="1800" b="1" dirty="0">
              <a:latin typeface="+mj-lt"/>
              <a:ea typeface="Times New Roman" panose="02020603050405020304" pitchFamily="18" charset="0"/>
            </a:endParaRPr>
          </a:p>
          <a:p>
            <a:pPr marR="0" lvl="0">
              <a:spcBef>
                <a:spcPts val="0"/>
              </a:spcBef>
              <a:spcAft>
                <a:spcPts val="0"/>
              </a:spcAft>
            </a:pPr>
            <a:r>
              <a:rPr lang="en-US" sz="1800" b="1" dirty="0">
                <a:latin typeface="+mj-lt"/>
                <a:ea typeface="Times New Roman" panose="02020603050405020304" pitchFamily="18" charset="0"/>
              </a:rPr>
              <a:t>Why as a ML Trainer</a:t>
            </a:r>
            <a:r>
              <a:rPr lang="en-US" sz="1800" dirty="0">
                <a:latin typeface="+mj-lt"/>
                <a:ea typeface="Times New Roman" panose="02020603050405020304" pitchFamily="18" charset="0"/>
              </a:rPr>
              <a:t>: </a:t>
            </a:r>
          </a:p>
          <a:p>
            <a:pPr marR="0" lvl="0">
              <a:spcBef>
                <a:spcPts val="0"/>
              </a:spcBef>
              <a:spcAft>
                <a:spcPts val="0"/>
              </a:spcAft>
            </a:pPr>
            <a:r>
              <a:rPr lang="en-US" sz="1800" dirty="0">
                <a:latin typeface="+mj-lt"/>
                <a:ea typeface="Times New Roman" panose="02020603050405020304" pitchFamily="18" charset="0"/>
              </a:rPr>
              <a:t>Deep learning enthusiast loves to share knowledge </a:t>
            </a:r>
          </a:p>
        </p:txBody>
      </p:sp>
      <p:sp>
        <p:nvSpPr>
          <p:cNvPr id="8" name="Rectangle 7">
            <a:extLst>
              <a:ext uri="{FF2B5EF4-FFF2-40B4-BE49-F238E27FC236}">
                <a16:creationId xmlns:a16="http://schemas.microsoft.com/office/drawing/2014/main" id="{76DB0ACD-38CF-48CF-8E08-16D58041DCA7}"/>
              </a:ext>
            </a:extLst>
          </p:cNvPr>
          <p:cNvSpPr/>
          <p:nvPr/>
        </p:nvSpPr>
        <p:spPr>
          <a:xfrm>
            <a:off x="5580137" y="1717588"/>
            <a:ext cx="4108817"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Sundeep Gullapudi</a:t>
            </a:r>
          </a:p>
        </p:txBody>
      </p:sp>
    </p:spTree>
    <p:extLst>
      <p:ext uri="{BB962C8B-B14F-4D97-AF65-F5344CB8AC3E}">
        <p14:creationId xmlns:p14="http://schemas.microsoft.com/office/powerpoint/2010/main" val="78394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753D6-5CB9-4FF1-8AF8-99003C808511}"/>
              </a:ext>
            </a:extLst>
          </p:cNvPr>
          <p:cNvSpPr txBox="1"/>
          <p:nvPr/>
        </p:nvSpPr>
        <p:spPr>
          <a:xfrm>
            <a:off x="531628" y="382772"/>
            <a:ext cx="662408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Technical Evangelists 	</a:t>
            </a:r>
          </a:p>
        </p:txBody>
      </p:sp>
      <p:pic>
        <p:nvPicPr>
          <p:cNvPr id="3" name="Picture 2">
            <a:extLst>
              <a:ext uri="{FF2B5EF4-FFF2-40B4-BE49-F238E27FC236}">
                <a16:creationId xmlns:a16="http://schemas.microsoft.com/office/drawing/2014/main" id="{A6464995-EC40-48F1-A0C8-AF98541286D0}"/>
              </a:ext>
            </a:extLst>
          </p:cNvPr>
          <p:cNvPicPr>
            <a:picLocks noChangeAspect="1"/>
          </p:cNvPicPr>
          <p:nvPr/>
        </p:nvPicPr>
        <p:blipFill>
          <a:blip r:embed="rId2"/>
          <a:stretch>
            <a:fillRect/>
          </a:stretch>
        </p:blipFill>
        <p:spPr>
          <a:xfrm>
            <a:off x="0" y="941301"/>
            <a:ext cx="4976798" cy="4975397"/>
          </a:xfrm>
          <a:prstGeom prst="rect">
            <a:avLst/>
          </a:prstGeom>
          <a:ln>
            <a:noFill/>
          </a:ln>
          <a:effectLst>
            <a:softEdge rad="112500"/>
          </a:effectLst>
        </p:spPr>
      </p:pic>
      <p:sp>
        <p:nvSpPr>
          <p:cNvPr id="2" name="Rectangle 1">
            <a:extLst>
              <a:ext uri="{FF2B5EF4-FFF2-40B4-BE49-F238E27FC236}">
                <a16:creationId xmlns:a16="http://schemas.microsoft.com/office/drawing/2014/main" id="{4DA7A73F-C8BB-451E-A9BC-05F8DE2EFB8B}"/>
              </a:ext>
            </a:extLst>
          </p:cNvPr>
          <p:cNvSpPr/>
          <p:nvPr/>
        </p:nvSpPr>
        <p:spPr>
          <a:xfrm>
            <a:off x="5580137" y="2363919"/>
            <a:ext cx="6096000" cy="2862322"/>
          </a:xfrm>
          <a:prstGeom prst="rect">
            <a:avLst/>
          </a:prstGeom>
        </p:spPr>
        <p:txBody>
          <a:bodyPr>
            <a:spAutoFit/>
          </a:bodyPr>
          <a:lstStyle/>
          <a:p>
            <a:pPr marR="0" lvl="0">
              <a:spcBef>
                <a:spcPts val="0"/>
              </a:spcBef>
              <a:spcAft>
                <a:spcPts val="0"/>
              </a:spcAft>
            </a:pPr>
            <a:r>
              <a:rPr lang="en-US" sz="1800" b="1" dirty="0">
                <a:latin typeface="+mj-lt"/>
                <a:ea typeface="Times New Roman" panose="02020603050405020304" pitchFamily="18" charset="0"/>
              </a:rPr>
              <a:t>Team</a:t>
            </a:r>
            <a:r>
              <a:rPr lang="en-US" sz="1800" dirty="0">
                <a:latin typeface="+mj-lt"/>
                <a:ea typeface="Times New Roman" panose="02020603050405020304" pitchFamily="18" charset="0"/>
              </a:rPr>
              <a:t>: Industry Cloud and CD</a:t>
            </a:r>
          </a:p>
          <a:p>
            <a:pPr marR="0" lvl="0">
              <a:spcBef>
                <a:spcPts val="0"/>
              </a:spcBef>
              <a:spcAft>
                <a:spcPts val="0"/>
              </a:spcAft>
            </a:pPr>
            <a:endParaRPr lang="en-US" sz="1800" b="1" dirty="0">
              <a:latin typeface="+mj-lt"/>
              <a:ea typeface="Times New Roman" panose="02020603050405020304" pitchFamily="18" charset="0"/>
            </a:endParaRPr>
          </a:p>
          <a:p>
            <a:pPr marR="0" lvl="0" algn="just">
              <a:spcBef>
                <a:spcPts val="0"/>
              </a:spcBef>
              <a:spcAft>
                <a:spcPts val="0"/>
              </a:spcAft>
            </a:pPr>
            <a:r>
              <a:rPr lang="en-US" sz="1800" b="1" dirty="0">
                <a:latin typeface="+mj-lt"/>
                <a:ea typeface="Times New Roman" panose="02020603050405020304" pitchFamily="18" charset="0"/>
              </a:rPr>
              <a:t>Weapons</a:t>
            </a:r>
            <a:r>
              <a:rPr lang="en-US" sz="1800" dirty="0">
                <a:latin typeface="+mj-lt"/>
                <a:ea typeface="Times New Roman" panose="02020603050405020304" pitchFamily="18" charset="0"/>
              </a:rPr>
              <a:t>: </a:t>
            </a:r>
          </a:p>
          <a:p>
            <a:pPr marR="0" lvl="0" algn="just">
              <a:spcBef>
                <a:spcPts val="0"/>
              </a:spcBef>
              <a:spcAft>
                <a:spcPts val="0"/>
              </a:spcAft>
            </a:pPr>
            <a:r>
              <a:rPr lang="en-US" sz="1800" dirty="0">
                <a:latin typeface="+mj-lt"/>
                <a:ea typeface="Times New Roman" panose="02020603050405020304" pitchFamily="18" charset="0"/>
              </a:rPr>
              <a:t>Predictive Analytics , SAP HANA PAL</a:t>
            </a:r>
            <a:r>
              <a:rPr lang="en-US" sz="1800">
                <a:latin typeface="+mj-lt"/>
                <a:ea typeface="Times New Roman" panose="02020603050405020304" pitchFamily="18" charset="0"/>
              </a:rPr>
              <a:t>/APL, </a:t>
            </a:r>
            <a:r>
              <a:rPr lang="en-US" sz="1800" dirty="0">
                <a:latin typeface="+mj-lt"/>
                <a:ea typeface="Times New Roman" panose="02020603050405020304" pitchFamily="18" charset="0"/>
              </a:rPr>
              <a:t>Data Science</a:t>
            </a:r>
            <a:endParaRPr lang="en-US" sz="1800" dirty="0">
              <a:latin typeface="+mj-lt"/>
              <a:ea typeface="Calibri" panose="020F0502020204030204" pitchFamily="34" charset="0"/>
            </a:endParaRPr>
          </a:p>
          <a:p>
            <a:pPr marR="0" lvl="0">
              <a:spcBef>
                <a:spcPts val="0"/>
              </a:spcBef>
              <a:spcAft>
                <a:spcPts val="0"/>
              </a:spcAft>
            </a:pPr>
            <a:endParaRPr lang="en-US" sz="1800" b="1" dirty="0">
              <a:latin typeface="+mj-lt"/>
              <a:ea typeface="Times New Roman" panose="02020603050405020304" pitchFamily="18" charset="0"/>
            </a:endParaRPr>
          </a:p>
          <a:p>
            <a:pPr marR="0" lvl="0">
              <a:spcBef>
                <a:spcPts val="0"/>
              </a:spcBef>
              <a:spcAft>
                <a:spcPts val="0"/>
              </a:spcAft>
            </a:pPr>
            <a:r>
              <a:rPr lang="en-US" sz="1800" b="1" dirty="0">
                <a:latin typeface="+mj-lt"/>
                <a:ea typeface="Times New Roman" panose="02020603050405020304" pitchFamily="18" charset="0"/>
              </a:rPr>
              <a:t>Why as a ML Trainer</a:t>
            </a:r>
            <a:r>
              <a:rPr lang="en-US" sz="1800" dirty="0">
                <a:latin typeface="+mj-lt"/>
                <a:ea typeface="Times New Roman" panose="02020603050405020304" pitchFamily="18" charset="0"/>
              </a:rPr>
              <a:t>: </a:t>
            </a:r>
          </a:p>
          <a:p>
            <a:pPr marR="0" lvl="0" algn="just">
              <a:spcBef>
                <a:spcPts val="0"/>
              </a:spcBef>
              <a:spcAft>
                <a:spcPts val="0"/>
              </a:spcAft>
            </a:pPr>
            <a:r>
              <a:rPr lang="en-US" sz="1800" dirty="0">
                <a:latin typeface="+mj-lt"/>
                <a:ea typeface="Times New Roman" panose="02020603050405020304" pitchFamily="18" charset="0"/>
              </a:rPr>
              <a:t>We have heard ‘Data is the oil’ but what interests me more are the hidden insights that we can derive out of data by using Machine Learning and other techniques which are typically imperceptible. </a:t>
            </a:r>
            <a:endParaRPr lang="en-US" sz="1800" dirty="0">
              <a:effectLst/>
              <a:latin typeface="+mj-lt"/>
              <a:ea typeface="Calibri" panose="020F0502020204030204" pitchFamily="34" charset="0"/>
            </a:endParaRPr>
          </a:p>
        </p:txBody>
      </p:sp>
      <p:sp>
        <p:nvSpPr>
          <p:cNvPr id="6" name="Rectangle 5">
            <a:extLst>
              <a:ext uri="{FF2B5EF4-FFF2-40B4-BE49-F238E27FC236}">
                <a16:creationId xmlns:a16="http://schemas.microsoft.com/office/drawing/2014/main" id="{29410C16-DBD2-4011-989D-ED11473B7A1E}"/>
              </a:ext>
            </a:extLst>
          </p:cNvPr>
          <p:cNvSpPr/>
          <p:nvPr/>
        </p:nvSpPr>
        <p:spPr>
          <a:xfrm>
            <a:off x="5580137" y="1717588"/>
            <a:ext cx="2852063"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Joshi Harshit</a:t>
            </a:r>
          </a:p>
        </p:txBody>
      </p:sp>
    </p:spTree>
    <p:extLst>
      <p:ext uri="{BB962C8B-B14F-4D97-AF65-F5344CB8AC3E}">
        <p14:creationId xmlns:p14="http://schemas.microsoft.com/office/powerpoint/2010/main" val="129200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753D6-5CB9-4FF1-8AF8-99003C808511}"/>
              </a:ext>
            </a:extLst>
          </p:cNvPr>
          <p:cNvSpPr txBox="1"/>
          <p:nvPr/>
        </p:nvSpPr>
        <p:spPr>
          <a:xfrm>
            <a:off x="531628" y="382772"/>
            <a:ext cx="662408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Technical Evangelists 	</a:t>
            </a:r>
          </a:p>
        </p:txBody>
      </p:sp>
      <p:sp>
        <p:nvSpPr>
          <p:cNvPr id="3" name="Rectangle 2">
            <a:extLst>
              <a:ext uri="{FF2B5EF4-FFF2-40B4-BE49-F238E27FC236}">
                <a16:creationId xmlns:a16="http://schemas.microsoft.com/office/drawing/2014/main" id="{133C03CF-AB26-4376-A9F5-5E90F4A39B08}"/>
              </a:ext>
            </a:extLst>
          </p:cNvPr>
          <p:cNvSpPr/>
          <p:nvPr/>
        </p:nvSpPr>
        <p:spPr>
          <a:xfrm>
            <a:off x="5580137" y="2363919"/>
            <a:ext cx="6096000" cy="2031325"/>
          </a:xfrm>
          <a:prstGeom prst="rect">
            <a:avLst/>
          </a:prstGeom>
        </p:spPr>
        <p:txBody>
          <a:bodyPr>
            <a:spAutoFit/>
          </a:bodyPr>
          <a:lstStyle/>
          <a:p>
            <a:pPr marR="0" lvl="0">
              <a:spcBef>
                <a:spcPts val="0"/>
              </a:spcBef>
              <a:spcAft>
                <a:spcPts val="0"/>
              </a:spcAft>
            </a:pPr>
            <a:r>
              <a:rPr lang="en-US" sz="1800" b="1" dirty="0">
                <a:latin typeface="+mj-lt"/>
                <a:ea typeface="Times New Roman" panose="02020603050405020304" pitchFamily="18" charset="0"/>
              </a:rPr>
              <a:t>Team</a:t>
            </a:r>
            <a:r>
              <a:rPr lang="en-US" sz="1800" dirty="0">
                <a:latin typeface="+mj-lt"/>
                <a:ea typeface="Times New Roman" panose="02020603050405020304" pitchFamily="18" charset="0"/>
              </a:rPr>
              <a:t>: Digital Manufacturing S4 Produce</a:t>
            </a:r>
            <a:endParaRPr lang="en-US" sz="1800" dirty="0">
              <a:latin typeface="+mj-lt"/>
              <a:ea typeface="Calibri" panose="020F0502020204030204" pitchFamily="34" charset="0"/>
            </a:endParaRPr>
          </a:p>
          <a:p>
            <a:pPr marR="0" lvl="0">
              <a:spcBef>
                <a:spcPts val="0"/>
              </a:spcBef>
              <a:spcAft>
                <a:spcPts val="0"/>
              </a:spcAft>
            </a:pPr>
            <a:endParaRPr lang="en-US" sz="1800" b="1" dirty="0">
              <a:latin typeface="+mj-lt"/>
              <a:ea typeface="Times New Roman" panose="02020603050405020304" pitchFamily="18" charset="0"/>
            </a:endParaRPr>
          </a:p>
          <a:p>
            <a:pPr marR="0" lvl="0" algn="just">
              <a:spcBef>
                <a:spcPts val="0"/>
              </a:spcBef>
              <a:spcAft>
                <a:spcPts val="0"/>
              </a:spcAft>
            </a:pPr>
            <a:r>
              <a:rPr lang="en-US" sz="1800" b="1" dirty="0">
                <a:latin typeface="+mj-lt"/>
                <a:ea typeface="Times New Roman" panose="02020603050405020304" pitchFamily="18" charset="0"/>
              </a:rPr>
              <a:t>Weapons</a:t>
            </a:r>
            <a:r>
              <a:rPr lang="en-US" sz="1800" dirty="0">
                <a:latin typeface="+mj-lt"/>
                <a:ea typeface="Times New Roman" panose="02020603050405020304" pitchFamily="18" charset="0"/>
              </a:rPr>
              <a:t>: </a:t>
            </a:r>
          </a:p>
          <a:p>
            <a:pPr marR="0" lvl="0" algn="just">
              <a:spcBef>
                <a:spcPts val="0"/>
              </a:spcBef>
              <a:spcAft>
                <a:spcPts val="0"/>
              </a:spcAft>
            </a:pPr>
            <a:r>
              <a:rPr lang="en-US" sz="1800" dirty="0">
                <a:latin typeface="+mj-lt"/>
                <a:ea typeface="Times New Roman" panose="02020603050405020304" pitchFamily="18" charset="0"/>
              </a:rPr>
              <a:t>SAP Leonardo, Python</a:t>
            </a:r>
          </a:p>
          <a:p>
            <a:pPr marR="0" lvl="0" algn="just">
              <a:spcBef>
                <a:spcPts val="0"/>
              </a:spcBef>
              <a:spcAft>
                <a:spcPts val="0"/>
              </a:spcAft>
            </a:pPr>
            <a:endParaRPr lang="en-US" sz="1800" b="1" dirty="0">
              <a:latin typeface="+mj-lt"/>
              <a:ea typeface="Times New Roman" panose="02020603050405020304" pitchFamily="18" charset="0"/>
            </a:endParaRPr>
          </a:p>
          <a:p>
            <a:pPr marR="0" lvl="0">
              <a:spcBef>
                <a:spcPts val="0"/>
              </a:spcBef>
              <a:spcAft>
                <a:spcPts val="0"/>
              </a:spcAft>
            </a:pPr>
            <a:r>
              <a:rPr lang="en-US" sz="1800" b="1" dirty="0">
                <a:latin typeface="+mj-lt"/>
                <a:ea typeface="Times New Roman" panose="02020603050405020304" pitchFamily="18" charset="0"/>
              </a:rPr>
              <a:t>Why as a ML Trainer</a:t>
            </a:r>
            <a:r>
              <a:rPr lang="en-US" sz="1800" dirty="0">
                <a:latin typeface="+mj-lt"/>
                <a:ea typeface="Times New Roman" panose="02020603050405020304" pitchFamily="18" charset="0"/>
              </a:rPr>
              <a:t>: Always fascinated by new problems to be solved.</a:t>
            </a:r>
          </a:p>
        </p:txBody>
      </p:sp>
      <p:sp>
        <p:nvSpPr>
          <p:cNvPr id="5" name="Rectangle 4">
            <a:extLst>
              <a:ext uri="{FF2B5EF4-FFF2-40B4-BE49-F238E27FC236}">
                <a16:creationId xmlns:a16="http://schemas.microsoft.com/office/drawing/2014/main" id="{49862B83-E935-49AC-8752-83CEB05BEFB1}"/>
              </a:ext>
            </a:extLst>
          </p:cNvPr>
          <p:cNvSpPr/>
          <p:nvPr/>
        </p:nvSpPr>
        <p:spPr>
          <a:xfrm>
            <a:off x="5580137" y="1717588"/>
            <a:ext cx="336502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Poshak Jaiswal</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1028" name="Picture 4" descr="Image may contain: 1 person, beard">
            <a:extLst>
              <a:ext uri="{FF2B5EF4-FFF2-40B4-BE49-F238E27FC236}">
                <a16:creationId xmlns:a16="http://schemas.microsoft.com/office/drawing/2014/main" id="{1C05A73F-7758-435E-B42F-1EC5E8F54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22" y="1717588"/>
            <a:ext cx="4980094" cy="497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68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C58A8-F1AB-468F-ADA3-91091B5B2EEF}"/>
              </a:ext>
            </a:extLst>
          </p:cNvPr>
          <p:cNvPicPr>
            <a:picLocks noChangeAspect="1"/>
          </p:cNvPicPr>
          <p:nvPr/>
        </p:nvPicPr>
        <p:blipFill>
          <a:blip r:embed="rId2"/>
          <a:stretch>
            <a:fillRect/>
          </a:stretch>
        </p:blipFill>
        <p:spPr>
          <a:xfrm>
            <a:off x="688180" y="122873"/>
            <a:ext cx="10818813" cy="6085582"/>
          </a:xfrm>
          <a:prstGeom prst="rect">
            <a:avLst/>
          </a:prstGeom>
        </p:spPr>
      </p:pic>
    </p:spTree>
    <p:extLst>
      <p:ext uri="{BB962C8B-B14F-4D97-AF65-F5344CB8AC3E}">
        <p14:creationId xmlns:p14="http://schemas.microsoft.com/office/powerpoint/2010/main" val="3576601505"/>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SAP_2019_16x9_White</Template>
  <TotalTime>255</TotalTime>
  <Words>292</Words>
  <Application>Microsoft Office PowerPoint</Application>
  <PresentationFormat>Custom</PresentationFormat>
  <Paragraphs>61</Paragraphs>
  <Slides>12</Slides>
  <Notes>2</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 Unicode MS</vt:lpstr>
      <vt:lpstr>Arial</vt:lpstr>
      <vt:lpstr>Calibri</vt:lpstr>
      <vt:lpstr>Courier New</vt:lpstr>
      <vt:lpstr>Symbol</vt:lpstr>
      <vt:lpstr>Times New Roman</vt:lpstr>
      <vt:lpstr>Wingdings</vt:lpstr>
      <vt:lpstr>Wingdings</vt:lpstr>
      <vt:lpstr>SAP 2019 16x9 white</vt:lpstr>
      <vt:lpstr>SAP 2019 16x9 blue</vt:lpstr>
      <vt:lpstr>Introduction to Machine Learning 1-0-1  Speaker: Raja Ram Kankipati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2019/16:9/white</cp:keywords>
  <cp:lastModifiedBy>Kankipati, N V Siva Sai Krishna Raja Ram</cp:lastModifiedBy>
  <cp:revision>30</cp:revision>
  <dcterms:created xsi:type="dcterms:W3CDTF">2019-04-22T06:54:30Z</dcterms:created>
  <dcterms:modified xsi:type="dcterms:W3CDTF">2019-04-23T05:20:52Z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